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3" r:id="rId3"/>
    <p:sldId id="327" r:id="rId4"/>
    <p:sldId id="281" r:id="rId5"/>
    <p:sldId id="306" r:id="rId6"/>
    <p:sldId id="303" r:id="rId7"/>
    <p:sldId id="304" r:id="rId8"/>
    <p:sldId id="307" r:id="rId9"/>
    <p:sldId id="308" r:id="rId10"/>
    <p:sldId id="310" r:id="rId11"/>
    <p:sldId id="312" r:id="rId12"/>
    <p:sldId id="322" r:id="rId13"/>
    <p:sldId id="316" r:id="rId14"/>
    <p:sldId id="313" r:id="rId15"/>
    <p:sldId id="328" r:id="rId16"/>
    <p:sldId id="317" r:id="rId17"/>
    <p:sldId id="314" r:id="rId18"/>
    <p:sldId id="320" r:id="rId19"/>
    <p:sldId id="321" r:id="rId20"/>
    <p:sldId id="318" r:id="rId21"/>
    <p:sldId id="311" r:id="rId22"/>
    <p:sldId id="323" r:id="rId23"/>
    <p:sldId id="324" r:id="rId24"/>
    <p:sldId id="325" r:id="rId25"/>
    <p:sldId id="326" r:id="rId26"/>
    <p:sldId id="290" r:id="rId27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CDAC719B-61B0-4D59-B98A-F20D38F8D86E}">
          <p14:sldIdLst>
            <p14:sldId id="256"/>
            <p14:sldId id="273"/>
            <p14:sldId id="327"/>
            <p14:sldId id="281"/>
            <p14:sldId id="306"/>
            <p14:sldId id="303"/>
            <p14:sldId id="304"/>
            <p14:sldId id="307"/>
            <p14:sldId id="308"/>
            <p14:sldId id="310"/>
            <p14:sldId id="312"/>
            <p14:sldId id="322"/>
            <p14:sldId id="316"/>
            <p14:sldId id="313"/>
            <p14:sldId id="328"/>
            <p14:sldId id="317"/>
            <p14:sldId id="314"/>
            <p14:sldId id="320"/>
            <p14:sldId id="321"/>
            <p14:sldId id="318"/>
            <p14:sldId id="311"/>
            <p14:sldId id="323"/>
            <p14:sldId id="324"/>
            <p14:sldId id="325"/>
            <p14:sldId id="326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8"/>
    <a:srgbClr val="4DA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2" autoAdjust="0"/>
    <p:restoredTop sz="94676" autoAdjust="0"/>
  </p:normalViewPr>
  <p:slideViewPr>
    <p:cSldViewPr snapToGrid="0">
      <p:cViewPr varScale="1">
        <p:scale>
          <a:sx n="108" d="100"/>
          <a:sy n="108" d="100"/>
        </p:scale>
        <p:origin x="21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47205-2015-448F-AAD3-9F59D916ECE7}" type="datetimeFigureOut">
              <a:rPr lang="pl-PL" smtClean="0"/>
              <a:t>2018-03-09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7FE95-32FA-478B-996C-6D3F77DFA2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368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7FE95-32FA-478B-996C-6D3F77DFA22B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2201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7FE95-32FA-478B-996C-6D3F77DFA22B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3490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7FE95-32FA-478B-996C-6D3F77DFA22B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0070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7FE95-32FA-478B-996C-6D3F77DFA22B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0701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C0A4-02FB-48D5-8BD2-0EB372A04326}" type="datetime1">
              <a:rPr lang="pl-PL" smtClean="0"/>
              <a:t>2018-03-09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2459-F583-4CC1-8A20-F69C727CFA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2822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CCC7-3009-4D22-99F4-66A9A37543D0}" type="datetime1">
              <a:rPr lang="pl-PL" smtClean="0"/>
              <a:t>2018-03-09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2459-F583-4CC1-8A20-F69C727CFA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994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3308-AC6C-4F59-8323-ED906FD14687}" type="datetime1">
              <a:rPr lang="pl-PL" smtClean="0"/>
              <a:t>2018-03-09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2459-F583-4CC1-8A20-F69C727CFA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148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9EA-51BD-4B77-9EC1-F2EA23848200}" type="datetime1">
              <a:rPr lang="pl-PL" smtClean="0"/>
              <a:t>2018-03-09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2459-F583-4CC1-8A20-F69C727CFA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460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5E33-D9B9-45C7-9E1A-47E9727D5792}" type="datetime1">
              <a:rPr lang="pl-PL" smtClean="0"/>
              <a:t>2018-03-09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2459-F583-4CC1-8A20-F69C727CFA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995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C632-49AE-41EE-BF41-2C955AE7B3D5}" type="datetime1">
              <a:rPr lang="pl-PL" smtClean="0"/>
              <a:t>2018-03-09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2459-F583-4CC1-8A20-F69C727CFA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0923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4F5E-DECB-4EB9-A1B9-F10F77C2685F}" type="datetime1">
              <a:rPr lang="pl-PL" smtClean="0"/>
              <a:t>2018-03-09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2459-F583-4CC1-8A20-F69C727CFA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720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F938-A875-4B43-95F6-FE33EFB3AB91}" type="datetime1">
              <a:rPr lang="pl-PL" smtClean="0"/>
              <a:t>2018-03-09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2459-F583-4CC1-8A20-F69C727CFA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307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FE91-D0CA-4658-9CD5-862C835E9065}" type="datetime1">
              <a:rPr lang="pl-PL" smtClean="0"/>
              <a:t>2018-03-09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2459-F583-4CC1-8A20-F69C727CFA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301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5F6C-3027-4E74-826D-6E7EBF63CA51}" type="datetime1">
              <a:rPr lang="pl-PL" smtClean="0"/>
              <a:t>2018-03-09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2459-F583-4CC1-8A20-F69C727CFA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8355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AD68F-A95B-4126-AA6F-3DA64FF301FF}" type="datetime1">
              <a:rPr lang="pl-PL" smtClean="0"/>
              <a:t>2018-03-09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2459-F583-4CC1-8A20-F69C727CFA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680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6F1FA-387B-45FC-89C2-5351F6B5D7F9}" type="datetime1">
              <a:rPr lang="pl-PL" smtClean="0"/>
              <a:t>2018-03-09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52459-F583-4CC1-8A20-F69C727CFA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97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98863" y="892740"/>
            <a:ext cx="9144000" cy="2911123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chemeClr val="accent5"/>
                </a:solidFill>
              </a:rPr>
              <a:t>REALIZACJA WOJEWÓDZKICH PROGRAMÓW WSPIERAJĄCYCH DZIAŁALNOŚĆ ORGANIZACJI POZARZĄDOWYCH</a:t>
            </a:r>
            <a:r>
              <a:rPr lang="pl-PL" sz="3600" b="1" dirty="0"/>
              <a:t> </a:t>
            </a:r>
            <a:r>
              <a:rPr lang="pl-PL" sz="3600" b="1" dirty="0">
                <a:solidFill>
                  <a:schemeClr val="accent5"/>
                </a:solidFill>
              </a:rPr>
              <a:t>PRZEZ REGIONALNY OŚRODEK POLITYKI SPOŁECZNEJ W RZESZOWIE 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98863" y="5925312"/>
            <a:ext cx="9886950" cy="495300"/>
          </a:xfrm>
        </p:spPr>
        <p:txBody>
          <a:bodyPr>
            <a:normAutofit/>
          </a:bodyPr>
          <a:lstStyle/>
          <a:p>
            <a:r>
              <a:rPr lang="pl-PL" b="1" dirty="0"/>
              <a:t>Regionalny Ośrodek Polityki Społecznej w Rzeszowie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897" y="4090254"/>
            <a:ext cx="1624551" cy="16245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-6858000"/>
            <a:ext cx="7765662" cy="16476125"/>
          </a:xfrm>
          <a:prstGeom prst="rect">
            <a:avLst/>
          </a:prstGeom>
        </p:spPr>
      </p:pic>
      <p:sp>
        <p:nvSpPr>
          <p:cNvPr id="9" name="Podtytuł 2"/>
          <p:cNvSpPr txBox="1">
            <a:spLocks/>
          </p:cNvSpPr>
          <p:nvPr/>
        </p:nvSpPr>
        <p:spPr>
          <a:xfrm>
            <a:off x="2305050" y="6362700"/>
            <a:ext cx="9886950" cy="49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i="1" dirty="0">
                <a:solidFill>
                  <a:schemeClr val="accent1">
                    <a:lumMod val="50000"/>
                  </a:schemeClr>
                </a:solidFill>
              </a:rPr>
              <a:t>Rzeszów, 08 marzec 2018 r.</a:t>
            </a:r>
          </a:p>
        </p:txBody>
      </p:sp>
    </p:spTree>
    <p:extLst>
      <p:ext uri="{BB962C8B-B14F-4D97-AF65-F5344CB8AC3E}">
        <p14:creationId xmlns:p14="http://schemas.microsoft.com/office/powerpoint/2010/main" val="2292342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-6858000"/>
            <a:ext cx="7765662" cy="1647612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191" y="61850"/>
            <a:ext cx="1144981" cy="1144981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046703" y="1074944"/>
            <a:ext cx="10778353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dirty="0"/>
              <a:t>Środki na realizację Programu pochodzą z budżetu Województwa Podkarpackiego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dirty="0"/>
              <a:t>W 2017 roku przeznaczono środki w wysokości 650.000,00 zł,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dirty="0"/>
              <a:t>Zostały one rozdysponowane na 29 ofert.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b="1" dirty="0">
                <a:solidFill>
                  <a:schemeClr val="accent5"/>
                </a:solidFill>
              </a:rPr>
              <a:t>W 2018 roku Zarząd Województwa  Podkarpackiego Uchwałą Nr 391/8191/18 z dnia 16 stycznia 2018r. ogłosił konkurs ofert na realizację w 2018r. zadań publicznych wynikających z Wojewódzkiego Programu Pomocy Społecznej na lata 2016-2023 Przeznaczono środki w wysokości 650.000,00 zł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b="1" dirty="0">
                <a:solidFill>
                  <a:schemeClr val="accent5"/>
                </a:solidFill>
              </a:rPr>
              <a:t>Nabór trwał  do dnia 09.02.2018r.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2400" b="1" dirty="0">
              <a:solidFill>
                <a:srgbClr val="0070C0"/>
              </a:solidFill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72401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37985">
            <a:off x="-4847647" y="-6774858"/>
            <a:ext cx="6354890" cy="1348294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8668" y="580768"/>
            <a:ext cx="11335030" cy="627723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3600" b="1" dirty="0">
                <a:solidFill>
                  <a:schemeClr val="accent1">
                    <a:lumMod val="50000"/>
                  </a:schemeClr>
                </a:solidFill>
              </a:rPr>
              <a:t>                </a:t>
            </a:r>
          </a:p>
          <a:p>
            <a:pPr marL="0" indent="0">
              <a:buNone/>
            </a:pPr>
            <a:r>
              <a:rPr lang="pl-PL" sz="3200" b="1" dirty="0">
                <a:solidFill>
                  <a:srgbClr val="0070C0"/>
                </a:solidFill>
              </a:rPr>
              <a:t>Wojewódzki Program Profilaktyki i Rozwiązywania Problemów Alkoholowych na lata 2014 – 2020 został przyjęty przez Sejmik Województwa Podkarpackiego Uchwałą Nr XLV/929/14 z dnia 22 kwietnia 2014 r. </a:t>
            </a:r>
          </a:p>
          <a:p>
            <a:pPr marL="0" indent="0" defTabSz="914226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2400" dirty="0"/>
              <a:t>Aktualizowany </a:t>
            </a:r>
          </a:p>
          <a:p>
            <a:pPr marL="0" indent="0" defTabSz="914226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2400" b="1" dirty="0">
                <a:solidFill>
                  <a:srgbClr val="0070C0"/>
                </a:solidFill>
              </a:rPr>
              <a:t>Uchwałą Nr XXXIII/587/17 Sejmiku Województwa Podkarpackiego z dnia 27 lutego 2017r. </a:t>
            </a:r>
          </a:p>
          <a:p>
            <a:pPr marL="0" indent="0">
              <a:buNone/>
            </a:pPr>
            <a:r>
              <a:rPr lang="pl-PL" sz="2400" dirty="0"/>
              <a:t>Głównym celem ww. Programu jest: </a:t>
            </a:r>
          </a:p>
          <a:p>
            <a:pPr marL="0" indent="0">
              <a:buNone/>
            </a:pPr>
            <a:r>
              <a:rPr lang="pl-PL" sz="2400" b="1" dirty="0">
                <a:solidFill>
                  <a:srgbClr val="0070C0"/>
                </a:solidFill>
              </a:rPr>
              <a:t>ZWIĘKSZENIE SKUTECZNOŚCI DZIAŁAŃ NA RZECZ PROFILAKTYKI I ROZWIĄZYWANIA PROBLEMÓW ALKOHOLOWYCH ORAZ ZMNIEJSZENIE SKALI TYCH PROBLEMÓW W WOJEWÓDZTWIE PODKARPACKIM</a:t>
            </a:r>
            <a:r>
              <a:rPr lang="pl-PL" sz="2400" dirty="0">
                <a:solidFill>
                  <a:srgbClr val="0070C0"/>
                </a:solidFill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3200" u="sng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29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191" y="61850"/>
            <a:ext cx="1144981" cy="114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3044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37985">
            <a:off x="-4847647" y="-6774858"/>
            <a:ext cx="6354890" cy="1348294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8668" y="580768"/>
            <a:ext cx="11335030" cy="627723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3600" b="1" dirty="0">
                <a:solidFill>
                  <a:schemeClr val="accent1">
                    <a:lumMod val="50000"/>
                  </a:schemeClr>
                </a:solidFill>
              </a:rPr>
              <a:t>                </a:t>
            </a:r>
            <a:endParaRPr lang="pl-PL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3200" u="sng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b="1" u="sng" dirty="0">
                <a:solidFill>
                  <a:srgbClr val="0070C0"/>
                </a:solidFill>
              </a:rPr>
              <a:t>Cele szczegółowe Programu: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400" b="1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400" dirty="0"/>
              <a:t>Działania na rzecz promocji zdrowia;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400" dirty="0"/>
              <a:t>Rozwój i poprawa jakości działań profilaktycznych;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400" dirty="0"/>
              <a:t>Redukcja szkód, rehabilitacja (readaptacja, reintegracja) zdrowotna, społeczne i zawodowa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191" y="61850"/>
            <a:ext cx="1144981" cy="114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6841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-6858000"/>
            <a:ext cx="7765662" cy="1647612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191" y="61850"/>
            <a:ext cx="1144981" cy="1144981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046703" y="1389901"/>
            <a:ext cx="10778353" cy="463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dirty="0"/>
              <a:t>Środki na realizację Programu pochodzą z budżetu Województwa Podkarpackiego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dirty="0"/>
              <a:t>W 2017 roku przeznaczono środki w wysokości 271.800,00 zł,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dirty="0"/>
              <a:t>Zostały one rozdysponowane na 21 ofert.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2400" dirty="0"/>
          </a:p>
          <a:p>
            <a:pPr marL="0" indent="0" algn="ctr">
              <a:buNone/>
            </a:pPr>
            <a:r>
              <a:rPr lang="pl-PL" sz="2400" dirty="0"/>
              <a:t>W 2018 roku otwarty konkurs ofert dot. realizacji zadań z zakresu profilaktyki i rozwiązywania problemów alkoholowych ogłoszony zostanie na przełomie </a:t>
            </a:r>
            <a:r>
              <a:rPr lang="pl-PL" sz="2400" dirty="0">
                <a:solidFill>
                  <a:schemeClr val="accent5"/>
                </a:solidFill>
              </a:rPr>
              <a:t>marca/kwietnia 2018r. </a:t>
            </a:r>
          </a:p>
          <a:p>
            <a:pPr marL="0" indent="0" algn="ctr">
              <a:buNone/>
            </a:pPr>
            <a:endParaRPr lang="pl-PL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2400" b="1" dirty="0">
              <a:solidFill>
                <a:srgbClr val="0070C0"/>
              </a:solidFill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11571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338" y="-3117183"/>
            <a:ext cx="7765662" cy="16476125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7713" y="297712"/>
            <a:ext cx="9427056" cy="6358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500" b="1" dirty="0">
                <a:solidFill>
                  <a:schemeClr val="accent5"/>
                </a:solidFill>
              </a:rPr>
              <a:t>Wojewódzki Program Przeciwdziałania Narkomanii na lata 2017 – 2020 </a:t>
            </a:r>
            <a:r>
              <a:rPr lang="pl-PL" sz="2400" b="1" dirty="0">
                <a:solidFill>
                  <a:schemeClr val="accent5"/>
                </a:solidFill>
              </a:rPr>
              <a:t>został przyjęty przez </a:t>
            </a:r>
            <a:r>
              <a:rPr lang="pl-PL" sz="2400" b="1" dirty="0"/>
              <a:t>Sejmik Województwa Podkarpackiego </a:t>
            </a:r>
            <a:r>
              <a:rPr lang="pl-PL" sz="2400" b="1" dirty="0">
                <a:solidFill>
                  <a:schemeClr val="accent5"/>
                </a:solidFill>
              </a:rPr>
              <a:t> </a:t>
            </a:r>
            <a:r>
              <a:rPr lang="pl-PL" sz="2400" b="1" dirty="0"/>
              <a:t>Uchwałą nr XXXVI/640/17 z dnia 24  kwietnia 2017 r. </a:t>
            </a:r>
          </a:p>
          <a:p>
            <a:pPr marL="0" indent="0">
              <a:buNone/>
            </a:pPr>
            <a:r>
              <a:rPr lang="pl-PL" sz="1800" dirty="0"/>
              <a:t>Celem głównym jest: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b="1" dirty="0">
                <a:solidFill>
                  <a:srgbClr val="0070C0"/>
                </a:solidFill>
              </a:rPr>
              <a:t>OGRANICZENIE UŻYWANIA ŚRODKÓW ODURZAJĄCYCH, SUBSTANCJI PSYCHOTROPOWYCH, ŚRODKÓW ZASTĘPCZYCH ORAZ NOWYCH SUBSTANCJI PSYCHOAKTYWNYCH I ZWIĄZANYCH Z TYM PROBLEMÓW SPOŁECZNYCH I ZDROWOTNYCH NA TERENIE WOJEWÓDZTWA PODKARPACKIEGO</a:t>
            </a:r>
            <a:r>
              <a:rPr lang="pl-PL" sz="2400" dirty="0">
                <a:solidFill>
                  <a:srgbClr val="0070C0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400" dirty="0">
              <a:solidFill>
                <a:srgbClr val="0070C0"/>
              </a:solidFill>
            </a:endParaRPr>
          </a:p>
          <a:p>
            <a:endParaRPr lang="pl-PL" sz="16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191" y="61850"/>
            <a:ext cx="1144981" cy="114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2658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338" y="-3117183"/>
            <a:ext cx="7765662" cy="16476125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7713" y="297712"/>
            <a:ext cx="9427056" cy="635826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z="2400" b="1" u="sng" dirty="0">
                <a:solidFill>
                  <a:srgbClr val="0070C0"/>
                </a:solidFill>
              </a:rPr>
              <a:t>Cele szczegółowe Programu:</a:t>
            </a:r>
            <a:endParaRPr lang="pl-PL" sz="2400" b="1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  <a:tabLst>
                <a:tab pos="803275" algn="l"/>
              </a:tabLst>
            </a:pPr>
            <a:r>
              <a:rPr lang="pl-PL" sz="2400" dirty="0"/>
              <a:t>Wspieranie działań edukacyjnych i informacyjnych wśród dzieci, młodzieży i dorosłych w obszarze problematyki związanej z używaniem środków odurzających, substancji psychoaktywnych, środków zastępczych i nowych substancji psychoaktywnych.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  <a:tabLst>
                <a:tab pos="803275" algn="l"/>
              </a:tabLst>
            </a:pPr>
            <a:r>
              <a:rPr lang="pl-PL" sz="2400" dirty="0"/>
              <a:t>Wspieranie rozwoju kadr uczestniczących w realizacji zadań z zakresu przeciwdziałania narkomanii.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  <a:tabLst>
                <a:tab pos="803275" algn="l"/>
              </a:tabLst>
            </a:pPr>
            <a:r>
              <a:rPr lang="pl-PL" sz="2400" dirty="0"/>
              <a:t>Wsparcie działań profilaktycznych.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  <a:tabLst>
                <a:tab pos="803275" algn="l"/>
              </a:tabLst>
            </a:pPr>
            <a:r>
              <a:rPr lang="pl-PL" sz="2400" dirty="0"/>
              <a:t>Redukcja szkód, rehabilitacja i reintegracja społeczna.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  <a:tabLst>
                <a:tab pos="803275" algn="l"/>
              </a:tabLst>
            </a:pPr>
            <a:r>
              <a:rPr lang="pl-PL" sz="2400" dirty="0"/>
              <a:t>Monitorowanie sytuacji epidemiologicznej w zakresie używania środków odurzających, substancji 	psychotropowych i </a:t>
            </a:r>
            <a:r>
              <a:rPr lang="pl-PL" sz="2400" dirty="0" err="1"/>
              <a:t>nsp</a:t>
            </a:r>
            <a:r>
              <a:rPr lang="pl-PL" sz="2400" dirty="0"/>
              <a:t> oraz postaw społecznych i reakcji instytucjonalnych.</a:t>
            </a:r>
          </a:p>
          <a:p>
            <a:pPr marL="0" indent="0">
              <a:lnSpc>
                <a:spcPct val="110000"/>
              </a:lnSpc>
              <a:buNone/>
            </a:pPr>
            <a:endParaRPr lang="pl-PL" sz="2400" dirty="0">
              <a:solidFill>
                <a:srgbClr val="0070C0"/>
              </a:solidFill>
            </a:endParaRPr>
          </a:p>
          <a:p>
            <a:endParaRPr lang="pl-PL" sz="16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191" y="61850"/>
            <a:ext cx="1144981" cy="114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3404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-6858000"/>
            <a:ext cx="7765662" cy="1647612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191" y="61850"/>
            <a:ext cx="1144981" cy="1144981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046703" y="1542765"/>
            <a:ext cx="10778353" cy="432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dirty="0"/>
              <a:t>Środki na realizację Programu pochodzą z budżetu Województwa Podkarpackiego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dirty="0"/>
              <a:t>W 2017 roku przeznaczono środki w wysokości 89.800,00 zł,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dirty="0"/>
              <a:t>Zostały one rozdysponowane na 7 ofert.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b="1" dirty="0">
                <a:solidFill>
                  <a:schemeClr val="accent5"/>
                </a:solidFill>
              </a:rPr>
              <a:t>W 2018 roku Zarząd Województwa  Podkarpackiego Uchwałą 397/8371/18 z dnia 13 lutego 2018r. ogłosił konkurs ofert na realizację w 2018r. zadań publicznych w ramach Wojewódzkiego Programu Przeciwdziałania Narkomanii na lata 2017 – 2020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b="1" dirty="0">
                <a:solidFill>
                  <a:schemeClr val="accent5"/>
                </a:solidFill>
              </a:rPr>
              <a:t>Przeznaczono środki w wysokości 100.000,00 zł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b="1" dirty="0">
                <a:solidFill>
                  <a:schemeClr val="accent5"/>
                </a:solidFill>
              </a:rPr>
              <a:t>Nabór trwa  do dnia 12.03.2018r.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80336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12492" y="-6858000"/>
            <a:ext cx="7765662" cy="16476125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29989" y="1132114"/>
            <a:ext cx="9437963" cy="564082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2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3500" b="1" dirty="0">
                <a:solidFill>
                  <a:schemeClr val="accent5"/>
                </a:solidFill>
              </a:rPr>
              <a:t>Wojewódzki Program Przeciwdziałania Przemocy w Rodzinie na lata 2014 – 2020</a:t>
            </a:r>
            <a:r>
              <a:rPr lang="pl-PL" sz="3500" b="1" dirty="0"/>
              <a:t> </a:t>
            </a:r>
            <a:r>
              <a:rPr lang="pl-PL" sz="2900" b="1" dirty="0"/>
              <a:t>został przyjęty przez  Sejmik Województwa Podkarpackiego Uchwałą nr XLV/927/14 z dnia 22 kwietnia 2014r. </a:t>
            </a:r>
            <a:endParaRPr lang="pl-PL" sz="29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600" dirty="0"/>
              <a:t>Celem głównym jest</a:t>
            </a:r>
            <a:r>
              <a:rPr lang="pl-PL" sz="3200" dirty="0"/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b="1" dirty="0">
                <a:solidFill>
                  <a:srgbClr val="0070C0"/>
                </a:solidFill>
              </a:rPr>
              <a:t>ZWIĘKSZENIE SKUTECZNOŚCI DZIAŁAŃ PODEJMOWANYCH  W OBSZARZE PRZECIWDZIAŁANIA PRZEMOCY W RODZINIE ORAZ ZMNIEJSZENIE SKALI TEGO ZJAWISKA W WOJEWÓDZTWIE PODKARPACKIM.</a:t>
            </a:r>
            <a:r>
              <a:rPr lang="pl-PL" sz="2400" dirty="0">
                <a:solidFill>
                  <a:srgbClr val="0070C0"/>
                </a:solidFill>
              </a:rPr>
              <a:t> 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191" y="61850"/>
            <a:ext cx="1144981" cy="114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7235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0629" y="634340"/>
            <a:ext cx="10974673" cy="551391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pl-PL" sz="2400" u="sng" dirty="0">
                <a:solidFill>
                  <a:srgbClr val="0070C0"/>
                </a:solidFill>
              </a:rPr>
              <a:t>Cele szczegółowe Programu:</a:t>
            </a:r>
            <a:endParaRPr lang="pl-PL" sz="2400" dirty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r>
              <a:rPr lang="pl-PL" sz="2400" dirty="0"/>
              <a:t>Zintensyfikowanie działań profilaktycznych w zakresie przeciwdziałania przemocy w rodzinie.</a:t>
            </a:r>
          </a:p>
          <a:p>
            <a:pPr marL="342900" indent="-342900">
              <a:buAutoNum type="arabicPeriod"/>
            </a:pPr>
            <a:r>
              <a:rPr lang="pl-PL" sz="2400" dirty="0"/>
              <a:t>Zwiększenie dostępności i skuteczności ochrony oraz wsparcia osób dotkniętych przemocą w rodzinie.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Zwiększenie skuteczności oddziaływań wobec osób stosujących przemoc w rodzinie.</a:t>
            </a:r>
          </a:p>
          <a:p>
            <a:pPr marL="342900" indent="-342900">
              <a:buFont typeface="+mj-lt"/>
              <a:buAutoNum type="arabicPeriod"/>
              <a:tabLst>
                <a:tab pos="715963" algn="l"/>
              </a:tabLst>
            </a:pPr>
            <a:r>
              <a:rPr lang="pl-PL" sz="2400" dirty="0"/>
              <a:t>Zwiększenie poziomu kompetencji przedstawicieli instytucji i podmiotów realizujących zadania z zakresu przeciwdziałania przemocy w rodzinie, w celu podniesienia jakości i dostępności świadczonych usług.</a:t>
            </a:r>
          </a:p>
          <a:p>
            <a:pPr marL="342900" indent="-342900">
              <a:buFont typeface="+mj-lt"/>
              <a:buAutoNum type="arabicPeriod"/>
              <a:tabLst>
                <a:tab pos="715963" algn="l"/>
              </a:tabLst>
            </a:pPr>
            <a:r>
              <a:rPr lang="pl-PL" sz="2400" dirty="0"/>
              <a:t>Wzmocnienie współpracy i zwiększenie koordynacji działań instytucji i podmiotów realizujących zadania z zakresu przeciwdziałania przemocy w rodzinie, w celu lepszego planowania strategicznego i efektywnego kształtowania polityki społecznej w tej dziedzinie.	</a:t>
            </a:r>
            <a:r>
              <a:rPr lang="pl-PL" sz="2400" b="1" dirty="0"/>
              <a:t> </a:t>
            </a:r>
            <a:endParaRPr lang="pl-PL" sz="2400" dirty="0"/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191" y="61850"/>
            <a:ext cx="1144981" cy="114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5052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15974" y="-6689324"/>
            <a:ext cx="7765662" cy="1647612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191" y="61850"/>
            <a:ext cx="1144981" cy="1144981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046703" y="1370409"/>
            <a:ext cx="10778353" cy="467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pl-PL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400" b="1" dirty="0"/>
              <a:t>„Ramowy program oddziaływań </a:t>
            </a:r>
            <a:r>
              <a:rPr lang="pl-PL" sz="2400" b="1" dirty="0" err="1"/>
              <a:t>korekcyjno</a:t>
            </a:r>
            <a:r>
              <a:rPr lang="pl-PL" sz="2400" b="1" dirty="0"/>
              <a:t> – edukacyjnych dla osób stosujących przemoc w rodzinie”</a:t>
            </a:r>
            <a:r>
              <a:rPr lang="pl-PL" sz="2400" dirty="0"/>
              <a:t> </a:t>
            </a:r>
            <a:br>
              <a:rPr lang="pl-PL" sz="2400" dirty="0"/>
            </a:br>
            <a:r>
              <a:rPr lang="pl-PL" sz="2400" dirty="0"/>
              <a:t>(Uchwała nr XLV/926/14 Sejmiku Województwa Podkarpackiego</a:t>
            </a:r>
            <a:r>
              <a:rPr lang="pl-PL" sz="2400" b="1" dirty="0"/>
              <a:t> </a:t>
            </a:r>
            <a:r>
              <a:rPr lang="pl-PL" sz="2400" dirty="0"/>
              <a:t>z dnia 22 kwietnia 2014 r.) oraz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400" b="1" dirty="0"/>
              <a:t>„Ramowy program ochrony ofiar przemocy w rodzinie”</a:t>
            </a:r>
            <a:r>
              <a:rPr lang="pl-PL" sz="2400" dirty="0"/>
              <a:t> </a:t>
            </a:r>
            <a:br>
              <a:rPr lang="pl-PL" sz="2400" dirty="0"/>
            </a:br>
            <a:r>
              <a:rPr lang="pl-PL" sz="2400" dirty="0"/>
              <a:t>(Uchwała nr XLV/928/14 Sejmiku Województwa Podkarpackiego</a:t>
            </a:r>
            <a:r>
              <a:rPr lang="pl-PL" sz="2400" b="1" dirty="0"/>
              <a:t> </a:t>
            </a:r>
            <a:r>
              <a:rPr lang="pl-PL" sz="2400" dirty="0"/>
              <a:t>z dnia 22 kwietnia 2014 r.).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pl-PL" sz="2400" b="1" dirty="0">
              <a:solidFill>
                <a:srgbClr val="0070C0"/>
              </a:solidFill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98662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5061">
            <a:off x="3639350" y="-2355375"/>
            <a:ext cx="9258304" cy="19616371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7881" y="748937"/>
            <a:ext cx="11537458" cy="495604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8000" b="1" dirty="0">
                <a:solidFill>
                  <a:srgbClr val="0070C0"/>
                </a:solidFill>
              </a:rPr>
              <a:t>Regionalny Ośrodek Polityki Społecznej w Rzeszowie realizuje zadania samorządu województwa z zakresu polityki społecznej zgodnie z niżej wymienionymi ustawami:</a:t>
            </a:r>
          </a:p>
          <a:p>
            <a:pPr lvl="0">
              <a:lnSpc>
                <a:spcPct val="120000"/>
              </a:lnSpc>
            </a:pPr>
            <a:r>
              <a:rPr lang="pl-PL" sz="8000" dirty="0"/>
              <a:t>Ustawy z dnia 12 marca 2004 r. o pomocy społecznej  (Dz. U. z 2016 r. 930.),</a:t>
            </a:r>
          </a:p>
          <a:p>
            <a:pPr lvl="0">
              <a:lnSpc>
                <a:spcPct val="120000"/>
              </a:lnSpc>
            </a:pPr>
            <a:r>
              <a:rPr lang="pl-PL" sz="8000" dirty="0"/>
              <a:t>Ustawy z dnia 26 października 1982r. o wychowaniu w trzeźwości i przeciwdziałaniu alkoholizmowi (Dz. U.  z 2016 r. poz. 487),</a:t>
            </a:r>
          </a:p>
          <a:p>
            <a:pPr lvl="0">
              <a:lnSpc>
                <a:spcPct val="120000"/>
              </a:lnSpc>
            </a:pPr>
            <a:r>
              <a:rPr lang="pl-PL" sz="8000" dirty="0"/>
              <a:t>Ustawy z dnia 29 lipca 2005r. o przeciwdziałaniu przemocy w rodzinie (Dz. U. z 2015r. poz.1390),</a:t>
            </a:r>
          </a:p>
          <a:p>
            <a:pPr lvl="0">
              <a:lnSpc>
                <a:spcPct val="120000"/>
              </a:lnSpc>
            </a:pPr>
            <a:r>
              <a:rPr lang="pl-PL" sz="8000" dirty="0"/>
              <a:t>Ustawy z dnia 29 lipca 2005r. o przeciwdziałaniu narkomanii (Dz. U. z 2016r. poz.224),</a:t>
            </a:r>
          </a:p>
          <a:p>
            <a:pPr lvl="0">
              <a:lnSpc>
                <a:spcPct val="120000"/>
              </a:lnSpc>
            </a:pPr>
            <a:r>
              <a:rPr lang="pl-PL" sz="8000" dirty="0"/>
              <a:t>Ustawy z dnia 24 kwietnia 2003r. o działalności pożytku publicznego i o wolontariacie   (Dz. U. z 2016 r. 1817 j.t.),</a:t>
            </a:r>
          </a:p>
          <a:p>
            <a:pPr lvl="0">
              <a:lnSpc>
                <a:spcPct val="120000"/>
              </a:lnSpc>
            </a:pPr>
            <a:r>
              <a:rPr lang="pl-PL" sz="8000" dirty="0"/>
              <a:t>Ustawy z dnia 27 sierpnia 1997r. o rehabilitacji zawodowej i społecznej oraz zatrudnianiu osób niepełnosprawnych (Dz. U.  z 2016 poz.2046 </a:t>
            </a:r>
            <a:r>
              <a:rPr lang="pl-PL" sz="8000" dirty="0" err="1"/>
              <a:t>t.j</a:t>
            </a:r>
            <a:r>
              <a:rPr lang="pl-PL" sz="8000" dirty="0"/>
              <a:t>.),</a:t>
            </a:r>
          </a:p>
          <a:p>
            <a:pPr lvl="0">
              <a:lnSpc>
                <a:spcPct val="120000"/>
              </a:lnSpc>
            </a:pPr>
            <a:r>
              <a:rPr lang="pl-PL" sz="8000" dirty="0"/>
              <a:t>Ustawy z dnia 13 czerwca 2003r. o zatrudnieniu socjalnym (Dz.U.2016r. poz1828 tj.),</a:t>
            </a:r>
          </a:p>
          <a:p>
            <a:pPr lvl="0">
              <a:lnSpc>
                <a:spcPct val="120000"/>
              </a:lnSpc>
            </a:pPr>
            <a:r>
              <a:rPr lang="pl-PL" sz="8000" dirty="0"/>
              <a:t>Ustawy z dnia 9 czerwca 2011r. o wspieraniu rodziny i systemie pieczy zastępczej (Dz. U. z 2016r. poz. 575 j.t.),</a:t>
            </a:r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191" y="61850"/>
            <a:ext cx="1144981" cy="114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3579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-6858000"/>
            <a:ext cx="7765662" cy="1647612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191" y="61850"/>
            <a:ext cx="1144981" cy="1144981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046703" y="853345"/>
            <a:ext cx="10778353" cy="570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dirty="0"/>
              <a:t>Środki na realizację Programu pochodzą z budżetu Województwa Podkarpackiego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dirty="0"/>
              <a:t>W 2017 roku przeznaczono środki w wysokości 163.472,00 zł,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dirty="0"/>
              <a:t>Zostały one rozdysponowane na 14 ofert.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b="1" dirty="0">
                <a:solidFill>
                  <a:schemeClr val="accent5"/>
                </a:solidFill>
              </a:rPr>
              <a:t>W 2018 roku Zarząd Województwa  Podkarpackiego Uchwałą Nr 397/8372/18 z dnia 13 lutego 2018r. ogłosił konkurs ofert na realizację w 2018r. zadań publicznych wynikających z Wojewódzkiego Programu Przeciwdziałania Przemocy w Rodzinie na lata 2014-2020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b="1" dirty="0">
                <a:solidFill>
                  <a:schemeClr val="accent5"/>
                </a:solidFill>
              </a:rPr>
              <a:t>Przeznaczono środki w wysokości 100.000,00 zł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b="1" dirty="0">
                <a:solidFill>
                  <a:schemeClr val="accent5"/>
                </a:solidFill>
              </a:rPr>
              <a:t>Nabór trwa  do dnia 12.03.2018r.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2400" b="1" dirty="0">
              <a:solidFill>
                <a:srgbClr val="0070C0"/>
              </a:solidFill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1018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40262" y="-7031232"/>
            <a:ext cx="7765662" cy="1647612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191" y="61850"/>
            <a:ext cx="1144981" cy="1144981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046703" y="2847736"/>
            <a:ext cx="10778353" cy="171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pl-PL" sz="2400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pl-PL" sz="2400" b="1" dirty="0">
              <a:solidFill>
                <a:srgbClr val="0070C0"/>
              </a:solidFill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046703" y="896969"/>
            <a:ext cx="10583045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32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Wojewódzki Program Wspierania Rodziny i Systemu Pieczy Zastępczej na lata 2014-2020 </a:t>
            </a:r>
            <a:r>
              <a:rPr lang="pl-PL" sz="24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został przyjęty Uchwałą Sejmiku województwa Podkarpackiego nr LV/1073/14 z dnia 8 września 2014r. </a:t>
            </a:r>
          </a:p>
          <a:p>
            <a:pPr>
              <a:spcAft>
                <a:spcPts val="0"/>
              </a:spcAft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</a:rPr>
              <a:t>Cel główny: </a:t>
            </a:r>
          </a:p>
          <a:p>
            <a:pPr>
              <a:spcAft>
                <a:spcPts val="0"/>
              </a:spcAft>
            </a:pPr>
            <a:r>
              <a:rPr lang="pl-PL" sz="24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BUDOWANIE I ROZWÓJ ZINTEGROWANEGO SYSTEMU WSPARCIA I POMOCY RODZINIE ORAZ PIECZY ZASTĘPCZEJ W REGIONIE.</a:t>
            </a:r>
          </a:p>
          <a:p>
            <a:pPr>
              <a:spcAft>
                <a:spcPts val="0"/>
              </a:spcAft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</a:rPr>
              <a:t>Zidentyfikowanie obszarów problemowych w zakresie funkcjonowania, wspierania rodziny i systemu pieczy zastępczej.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</a:rPr>
              <a:t>Wzmocnienie profilaktyki na rzecz prawidłowego funkcjonowania rodziny i odpowiedzialnego rodzicielstwa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</a:rPr>
              <a:t>Poprawa funkcjonowania rodziny ze zdiagnozowanymi problemami , będącej w kryzysie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</a:rPr>
              <a:t>Poprawa funkcjonowania systemu pieczy zastępczej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</a:rPr>
              <a:t>Rozwój pomocy dla osób usamodzielniających się.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35926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-6858000"/>
            <a:ext cx="7765662" cy="1647612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191" y="61850"/>
            <a:ext cx="1144981" cy="1144981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046703" y="1786420"/>
            <a:ext cx="10778353" cy="384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dirty="0"/>
              <a:t>Środki na realizację Programu pochodzą z budżetu Województwa Podkarpackiego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dirty="0"/>
              <a:t>W 2017 roku przeznaczono środki w wysokości 90.000,00 zł,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dirty="0"/>
              <a:t>Zostały one rozdysponowane na 9 ofert.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2400" dirty="0"/>
          </a:p>
          <a:p>
            <a:pPr marL="0" indent="0" algn="ctr">
              <a:buNone/>
            </a:pPr>
            <a:r>
              <a:rPr lang="pl-PL" sz="2400" dirty="0"/>
              <a:t>W 2018 roku otwarty konkurs ofert dot. realizacji zadań wspierania rodziny i pieczy zastępczej ogłoszony zostanie na przełomie </a:t>
            </a:r>
            <a:r>
              <a:rPr lang="pl-PL" sz="2400" dirty="0">
                <a:solidFill>
                  <a:schemeClr val="accent5"/>
                </a:solidFill>
              </a:rPr>
              <a:t>marca/kwietnia 2018r.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2400" b="1" dirty="0">
              <a:solidFill>
                <a:srgbClr val="0070C0"/>
              </a:solidFill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81310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40262" y="-7031232"/>
            <a:ext cx="7765662" cy="1647612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191" y="61850"/>
            <a:ext cx="1144981" cy="1144981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046703" y="2847736"/>
            <a:ext cx="10778353" cy="171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pl-PL" sz="2400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pl-PL" sz="2400" b="1" dirty="0">
              <a:solidFill>
                <a:srgbClr val="0070C0"/>
              </a:solidFill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046703" y="896969"/>
            <a:ext cx="105830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chemeClr val="accent5"/>
                </a:solidFill>
              </a:rPr>
              <a:t>Wojewódzki Program Wyrównywania Szans Osób Niepełnosprawnych i Przeciwdziałania Ich Wykluczeniu Społecznemu  na lata 2008 – 2020</a:t>
            </a:r>
            <a:r>
              <a:rPr lang="pl-PL" sz="3200" dirty="0">
                <a:solidFill>
                  <a:schemeClr val="accent5"/>
                </a:solidFill>
              </a:rPr>
              <a:t> </a:t>
            </a:r>
            <a:r>
              <a:rPr lang="pl-PL" sz="2400" dirty="0"/>
              <a:t>przyjęty został do realizacji Uchwałą Nr XIX/317/08 Sejmiku Województwa Podkarpackiego z dnia 25  lutego 2008 r., zmienioną Uchwałą Nr VII/134/15 Sejmiku Województwa Podkarpackiego z dnia 27 kwietnia 2015 r. w sprawie uzupełnienia Wojewódzkiego Programu. </a:t>
            </a:r>
          </a:p>
          <a:p>
            <a:r>
              <a:rPr lang="pl-PL" sz="2400" dirty="0"/>
              <a:t>Celami głównymi są: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sz="2400" dirty="0"/>
              <a:t>Zintegrowanie działań podmiotów wspierających osoby niepełnosprawne.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sz="2400" dirty="0"/>
              <a:t>Wzrost efektywności wsparcia osób niepełnosprawnych w zakresie rehabilitacji leczniczej.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sz="2400" dirty="0"/>
              <a:t>Stwarzanie warunków do podnoszenia poziomu wykształcenia, kwalifikacji zawodowych osób niepełnosprawnych oraz pobudzania aktywności zawodowej.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sz="2400" dirty="0"/>
              <a:t>Tworzenie warunków do wzrostu integracji społecznej osób niepełnosprawnych.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sz="2400" dirty="0"/>
              <a:t>Prowadzenie stałego monitoringu potrzeb osób niepełnosprawnych.</a:t>
            </a:r>
          </a:p>
        </p:txBody>
      </p:sp>
    </p:spTree>
    <p:extLst>
      <p:ext uri="{BB962C8B-B14F-4D97-AF65-F5344CB8AC3E}">
        <p14:creationId xmlns:p14="http://schemas.microsoft.com/office/powerpoint/2010/main" val="87234784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-6858000"/>
            <a:ext cx="7765662" cy="1647612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191" y="61850"/>
            <a:ext cx="1144981" cy="1144981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046703" y="631746"/>
            <a:ext cx="10778353" cy="614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dirty="0"/>
              <a:t>Środki na realizację ww. Programu pochodzą z budżetu Województwa Podkarpackiego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dirty="0"/>
              <a:t>W 2017 roku przeznaczono środki w wysokości 776.080.000,00 zł,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dirty="0"/>
              <a:t>Zostały one rozdysponowane na 32 ofert.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b="1" dirty="0">
                <a:solidFill>
                  <a:schemeClr val="accent5"/>
                </a:solidFill>
              </a:rPr>
              <a:t>W 2018 roku Zarząd Województwa  Podkarpackiego Uchwałą </a:t>
            </a:r>
            <a:r>
              <a:rPr lang="pl-PL" sz="2400" b="1">
                <a:solidFill>
                  <a:schemeClr val="accent5"/>
                </a:solidFill>
              </a:rPr>
              <a:t>Nr 391/8190/18 </a:t>
            </a:r>
            <a:r>
              <a:rPr lang="pl-PL" sz="2400" b="1" dirty="0">
                <a:solidFill>
                  <a:schemeClr val="accent5"/>
                </a:solidFill>
              </a:rPr>
              <a:t>z dnia 16 stycznia 2018r. ogłosił konkurs ofert na realizację w 2018r. zadań publicznych wynikających z Wojewódzkiego Programu Wyrównywania Szans Osób Niepełnosprawnych i Przeciwdziałania Ich Wykluczeniu Społecznemu  na lata 2008 – 2020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b="1" dirty="0">
                <a:solidFill>
                  <a:schemeClr val="accent5"/>
                </a:solidFill>
              </a:rPr>
              <a:t>Przeznaczono środki w wysokości 1.127.991,00 zł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b="1" dirty="0">
                <a:solidFill>
                  <a:schemeClr val="accent5"/>
                </a:solidFill>
              </a:rPr>
              <a:t>Nabór trwał  do dnia 09.02.2018r.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2400" b="1" dirty="0">
              <a:solidFill>
                <a:srgbClr val="0070C0"/>
              </a:solidFill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66165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-6858000"/>
            <a:ext cx="7765662" cy="1647612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191" y="61850"/>
            <a:ext cx="1144981" cy="1144981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046703" y="2182940"/>
            <a:ext cx="1077835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b="1" dirty="0">
                <a:solidFill>
                  <a:srgbClr val="0070C0"/>
                </a:solidFill>
              </a:rPr>
              <a:t>W 2017 roku przeznaczono środki na realizację sześciu Wojewódzkich  Programów  w wysokości:  2.041.152,00 zł.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2400" b="1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b="1" dirty="0">
                <a:solidFill>
                  <a:srgbClr val="0070C0"/>
                </a:solidFill>
              </a:rPr>
              <a:t>W 2018 roku w ramach ogłoszonych już konkursów przeznaczono środki w wysokości:   1.977.991,00 zł.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94077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73005" y="-2254705"/>
            <a:ext cx="9144000" cy="3803864"/>
          </a:xfrm>
        </p:spPr>
        <p:txBody>
          <a:bodyPr>
            <a:normAutofit/>
          </a:bodyPr>
          <a:lstStyle/>
          <a:p>
            <a:r>
              <a:rPr lang="pl-PL" b="1" dirty="0"/>
              <a:t>Dziękuję za uwagę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-1823373" y="4764762"/>
            <a:ext cx="15548189" cy="476250"/>
          </a:xfrm>
        </p:spPr>
        <p:txBody>
          <a:bodyPr>
            <a:normAutofit/>
          </a:bodyPr>
          <a:lstStyle/>
          <a:p>
            <a:r>
              <a:rPr lang="pl-PL" b="1" dirty="0"/>
              <a:t>Regionalny Ośrodek Polityki Społecznej w Rzeszowie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419" y="3056849"/>
            <a:ext cx="1759172" cy="175917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157717" y="1758772"/>
            <a:ext cx="7374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i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606506" y="5889134"/>
            <a:ext cx="447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Tel. (17) 74 70 600 - sekretariat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3606506" y="5471214"/>
            <a:ext cx="447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www.rops.rzeszow.pl</a:t>
            </a:r>
          </a:p>
        </p:txBody>
      </p:sp>
    </p:spTree>
    <p:extLst>
      <p:ext uri="{BB962C8B-B14F-4D97-AF65-F5344CB8AC3E}">
        <p14:creationId xmlns:p14="http://schemas.microsoft.com/office/powerpoint/2010/main" val="262257331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338" y="-3117183"/>
            <a:ext cx="7765662" cy="16476125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7713" y="297712"/>
            <a:ext cx="9427056" cy="63582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32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rgbClr val="0070C0"/>
                </a:solidFill>
              </a:rPr>
              <a:t>Wojewódzki Program Pomocy Społecznej na lata 2016 – 2023</a:t>
            </a:r>
            <a:endParaRPr lang="pl-PL" sz="24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rgbClr val="0070C0"/>
                </a:solidFill>
              </a:rPr>
              <a:t>Wojewódzki Program Profilaktyki i Rozwiązywania Problemów Alkoholowych na lata 2014 – 2020</a:t>
            </a:r>
            <a:endParaRPr lang="pl-PL" sz="24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chemeClr val="accent5"/>
                </a:solidFill>
              </a:rPr>
              <a:t>Wojewódzki Program Przeciwdziałania Narkomanii na lata 2017 – 2020</a:t>
            </a:r>
          </a:p>
          <a:p>
            <a:pPr marL="0" indent="0">
              <a:buNone/>
            </a:pPr>
            <a:endParaRPr lang="pl-PL" sz="24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chemeClr val="accent5"/>
                </a:solidFill>
              </a:rPr>
              <a:t>Wojewódzki Program Przeciwdziałania Przemocy w Rodzinie na lata 2014 – 2020</a:t>
            </a:r>
          </a:p>
          <a:p>
            <a:pPr marL="0" indent="0">
              <a:buNone/>
            </a:pPr>
            <a:endParaRPr lang="pl-PL" sz="24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Wojewódzki Program Wspierania Rodziny i Systemu Pieczy Zastępczej na lata 2014-2020 </a:t>
            </a:r>
          </a:p>
          <a:p>
            <a:pPr marL="0" indent="0">
              <a:buNone/>
            </a:pPr>
            <a:endParaRPr lang="pl-PL" sz="2400" b="1" dirty="0">
              <a:solidFill>
                <a:schemeClr val="accent5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chemeClr val="accent5"/>
                </a:solidFill>
              </a:rPr>
              <a:t>Wojewódzki Program Wyrównywania Szans Osób Niepełnosprawnych i Przeciwdziałania Ich Wykluczeniu Społecznemu  na lata 2008 – 2020</a:t>
            </a:r>
            <a:endParaRPr lang="pl-PL" sz="2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191" y="61850"/>
            <a:ext cx="1144981" cy="114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6579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520" y="4393531"/>
            <a:ext cx="7765662" cy="16476125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13534" y="-12950286"/>
            <a:ext cx="7765662" cy="16476125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6591" y="454019"/>
            <a:ext cx="10515600" cy="614363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3200" b="1" dirty="0">
                <a:solidFill>
                  <a:srgbClr val="0070C0"/>
                </a:solidFill>
              </a:rPr>
              <a:t>Wojewódzki Program Pomocy Społecznej na lata 2016 – 2023</a:t>
            </a:r>
            <a:r>
              <a:rPr lang="pl-PL" sz="2200" dirty="0">
                <a:solidFill>
                  <a:schemeClr val="accent5"/>
                </a:solidFill>
              </a:rPr>
              <a:t>-  </a:t>
            </a:r>
            <a:r>
              <a:rPr lang="pl-PL" sz="2400" dirty="0">
                <a:solidFill>
                  <a:schemeClr val="accent5"/>
                </a:solidFill>
              </a:rPr>
              <a:t>został przyjęty przez Sejmik Województwa Podkarpackiego z dnia 30 listopada 2015r.  Uchwałą Nr XVI/279/15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600" u="sng" dirty="0"/>
              <a:t>Celem strategicznym Programu jest: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b="1" dirty="0">
                <a:solidFill>
                  <a:schemeClr val="accent5"/>
                </a:solidFill>
              </a:rPr>
              <a:t>ZWIĘKSZENIE EFEKTYWNOŚCI SYSTEMU POMOCY SPOŁECZNEJ I INTEGRACJI W WOJEWÓDZTWIE</a:t>
            </a:r>
            <a:endParaRPr lang="pl-PL" sz="2400" dirty="0">
              <a:solidFill>
                <a:schemeClr val="accent5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400" b="1" dirty="0"/>
              <a:t>Ograniczenie zjawiska wykluczenia społecznego w województwie</a:t>
            </a:r>
            <a:endParaRPr lang="pl-PL" sz="2400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400" b="1" dirty="0"/>
              <a:t>Wspieranie rodzin w realizacji funkcji opiekuńczo-wychowawczych</a:t>
            </a:r>
            <a:endParaRPr lang="pl-PL" sz="2400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400" b="1" dirty="0"/>
              <a:t>Zwiększenie i rozwój oferty świadczeń pomocy społecznej dla seniorów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400" b="1" dirty="0"/>
              <a:t>Promowanie rozwoju infrastruktury pomocy społecznej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400" b="1" dirty="0"/>
              <a:t>Doskonalenie kompetencji zawodowych kadry pomocy społecznej i podmiotów działających w obszarze pomocy społecznej.</a:t>
            </a:r>
            <a:endParaRPr lang="pl-PL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24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191" y="61850"/>
            <a:ext cx="1144981" cy="114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6653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23012" y="-6902388"/>
            <a:ext cx="7765662" cy="1647612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191" y="61850"/>
            <a:ext cx="1144981" cy="1144981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046704" y="557878"/>
            <a:ext cx="10804986" cy="629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b="1" dirty="0">
                <a:solidFill>
                  <a:srgbClr val="0070C0"/>
                </a:solidFill>
              </a:rPr>
              <a:t>Cel 1.Ograniczenie zjawiska wykluczenia społecznego w województwie, w który wpisują się działania:</a:t>
            </a:r>
            <a:endParaRPr lang="pl-PL" sz="2400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pl-PL" sz="2400" u="sng" dirty="0"/>
              <a:t>Wdrożenie nowych rozwiązań w zakresie integracji i reintegracji osób zagrożonych bądź dotkniętych wykluczeniem społecznym,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400" u="sng" dirty="0"/>
              <a:t>Wspieranie działań na rzecz osób zagrożonych wykluczeniem społecznym</a:t>
            </a:r>
            <a:r>
              <a:rPr lang="pl-PL" sz="2400" dirty="0"/>
              <a:t>,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400" u="sng" dirty="0"/>
              <a:t>Wspieranie programów i inicjatyw na rzecz pomocy osobom zagrożonym bądź dotkniętym wykluczeniem społecznym,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400" dirty="0"/>
              <a:t>Wzmocnienie i skoordynowanie współpracy podmiotów działających na rzecz osób wykluczonych społecznie,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400" u="sng" dirty="0"/>
              <a:t>Zwiększenie dostępu do poradnictwa specjalistycznego na rzecz osób wykluczonych społecznie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l-PL" sz="1600" u="sng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1600" b="1" dirty="0"/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u.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15321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41272" y="-6858000"/>
            <a:ext cx="7765662" cy="1647612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191" y="61850"/>
            <a:ext cx="1144981" cy="1144981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046703" y="951832"/>
            <a:ext cx="10538656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b="1" dirty="0">
                <a:solidFill>
                  <a:srgbClr val="0070C0"/>
                </a:solidFill>
              </a:rPr>
              <a:t>Cel 2.Wspieranie rodzin w realizacji funkcji opiekuńczo-wychowawczych, w który wpisują się działania:</a:t>
            </a:r>
            <a:endParaRPr lang="pl-PL" sz="2400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400" u="sng" dirty="0"/>
              <a:t>Wdrażanie i promowanie różnorodnych form wsparcia rodziny,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400" dirty="0"/>
              <a:t>Wspierania działań organizacji prowadzących placówki wsparcia dziennego,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400" u="sng" dirty="0"/>
              <a:t>Wspieranie działań pomocowych realizowanych w placówkach stacjonarnych i dziennych, ogniskach wychowawczych, świetlicach i klubach środowiskowych dla dzieci, młodzieży,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400" u="sng" dirty="0"/>
              <a:t>Promowanie zdrowego modelu życia i pozytywnych wzorców rodziny,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400" dirty="0"/>
              <a:t>Wspieranie działań profilaktycznych i wczesnej interwencji w rodzinie,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400" dirty="0"/>
              <a:t>Rozwijanie modelowego systemu poradnictwa i edukacji dla rodziców w zakresie rozpoznawania zagrożeń opiekuńczo – wychowawczych,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1600" b="1" dirty="0"/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58965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69241" y="-7031232"/>
            <a:ext cx="7765662" cy="1647612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191" y="61850"/>
            <a:ext cx="1144981" cy="1144981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74703" y="-131541"/>
            <a:ext cx="11079332" cy="767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b="1" dirty="0">
                <a:solidFill>
                  <a:srgbClr val="0070C0"/>
                </a:solidFill>
              </a:rPr>
              <a:t>Cel 3. Zwiększenie i rozwój oferty świadczeń pomocy społecznej dla seniorów, w który wpisują się działania:</a:t>
            </a:r>
            <a:endParaRPr lang="pl-PL" sz="2400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pl-PL" sz="2400" dirty="0"/>
              <a:t>Wspieranie  organizowania grup samopomocowych osób starszych oraz inicjowanie pomocy sąsiedzkiej w środowisku lokalnym,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pl-PL" sz="2400" dirty="0"/>
              <a:t>Włączenie wolontariuszy i innych grup społecznych w niesienie pomocy osobom starszym,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pl-PL" sz="2400" dirty="0"/>
              <a:t>Rozwój form pomocy środowiskowe, dziennej i usług opiekuńczych skierowanych do ludzi starszych,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400" u="sng" dirty="0"/>
              <a:t>Wspieranie działań wzmacniających więzi międzypokoleniowe,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400" dirty="0"/>
              <a:t>Inicjowanie współpracy  instytucji pomocy społecznej i organizacji pozarządowych na rzecz usług socjalnych dla osób starszych,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400" u="sng" dirty="0"/>
              <a:t>Wzbogacenie oferty w zakresie aktywizacji i organizacji czasu wolnego seniorów,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400" dirty="0"/>
              <a:t>Edukacja członków rodzin zajmujących się opieką nad osobami starszymi i przewlekle chorymi,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400" u="sng" dirty="0"/>
              <a:t>Promowanie zdrowego styli życia i kreowanie pozytywnego wizerunku starości,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400" dirty="0"/>
              <a:t>Prowadzenie kampanii medialnych i przeciwdziałanie dyskryminacji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7585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29046" y="-7031232"/>
            <a:ext cx="7765662" cy="1647612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191" y="61850"/>
            <a:ext cx="1144981" cy="1144981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046703" y="853344"/>
            <a:ext cx="10778353" cy="570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b="1" dirty="0">
                <a:solidFill>
                  <a:srgbClr val="0070C0"/>
                </a:solidFill>
              </a:rPr>
              <a:t>Cel 4. Promowanie rozwoju infrastruktury pomocy społecznej w który wpisują się działania: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400" dirty="0"/>
              <a:t>Promowanie tworzenia i rozwoju instytucjonalnych i pozainstytucjonalnych form pomocy dziennej,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400" dirty="0"/>
              <a:t>Wspieranie idei budowy i rozbudowy instytucji opiekuńczo wychowawczych, socjalnych poprzez wskazanie możliwości pozyskania środków,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400" dirty="0"/>
              <a:t>Inicjowanie i wspieranie tworzonych placówek pomocy społecznej w szczególności na terenach wiejskich,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400" dirty="0"/>
              <a:t>Wspieranie tworzenia sieci poradnictwa specjalistycznego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pl-PL" sz="2400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pl-PL" sz="2400" b="1" dirty="0">
              <a:solidFill>
                <a:srgbClr val="0070C0"/>
              </a:solidFill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2384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58018" y="-6884633"/>
            <a:ext cx="7765662" cy="1647612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191" y="61850"/>
            <a:ext cx="1144981" cy="1144981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046703" y="1518141"/>
            <a:ext cx="10778353" cy="437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b="1" dirty="0">
                <a:solidFill>
                  <a:srgbClr val="0070C0"/>
                </a:solidFill>
              </a:rPr>
              <a:t>Cel 5. Doskonalenie kompetencji zawodowych kadry pomocy społecznej i podmiotów działających w obszarze pomocy społecznej, w który wpisują się działania: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400" dirty="0"/>
              <a:t>Opracowanie programów szkoleniowych dla kadry pomocy społecznej i pomiotów działających w obszarze pomocy społecznej,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400" dirty="0"/>
              <a:t>Organizowanie szkoleń, kursów, warsztatów w szczególności w zakresie pozyskiwania funduszy,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400" dirty="0"/>
              <a:t>Współpraca ze szkołami, uczelniami.</a:t>
            </a:r>
            <a:endParaRPr lang="pl-PL" sz="2400" b="1" dirty="0">
              <a:solidFill>
                <a:srgbClr val="0070C0"/>
              </a:solidFill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81382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1197</Words>
  <Application>Microsoft Office PowerPoint</Application>
  <PresentationFormat>Panoramiczny</PresentationFormat>
  <Paragraphs>219</Paragraphs>
  <Slides>26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Motyw pakietu Office</vt:lpstr>
      <vt:lpstr>REALIZACJA WOJEWÓDZKICH PROGRAMÓW WSPIERAJĄCYCH DZIAŁALNOŚĆ ORGANIZACJI POZARZĄDOWYCH PRZEZ REGIONALNY OŚRODEK POLITYKI SPOŁECZNEJ W RZESZOWIE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„Podkarpacki Program Rozwoju Ekonomii Społecznej 2016-2020 możliwości i wyzwania”</dc:title>
  <dc:creator>bkrawczyk</dc:creator>
  <cp:lastModifiedBy>Drzał Bogumił</cp:lastModifiedBy>
  <cp:revision>196</cp:revision>
  <cp:lastPrinted>2018-03-07T12:10:15Z</cp:lastPrinted>
  <dcterms:created xsi:type="dcterms:W3CDTF">2016-05-23T08:19:51Z</dcterms:created>
  <dcterms:modified xsi:type="dcterms:W3CDTF">2018-03-09T12:41:03Z</dcterms:modified>
</cp:coreProperties>
</file>